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erriweather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MerriweatherSans-bold.fntdata"/><Relationship Id="rId10" Type="http://schemas.openxmlformats.org/officeDocument/2006/relationships/slide" Target="slides/slide5.xml"/><Relationship Id="rId21" Type="http://schemas.openxmlformats.org/officeDocument/2006/relationships/font" Target="fonts/MerriweatherSans-regular.fntdata"/><Relationship Id="rId13" Type="http://schemas.openxmlformats.org/officeDocument/2006/relationships/slide" Target="slides/slide8.xml"/><Relationship Id="rId24" Type="http://schemas.openxmlformats.org/officeDocument/2006/relationships/font" Target="fonts/MerriweatherSans-boldItalic.fntdata"/><Relationship Id="rId12" Type="http://schemas.openxmlformats.org/officeDocument/2006/relationships/slide" Target="slides/slide7.xml"/><Relationship Id="rId23" Type="http://schemas.openxmlformats.org/officeDocument/2006/relationships/font" Target="fonts/Merriweather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fdc66650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g3afdc666504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fdc666504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afdc666504_0_1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fdc666504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afdc666504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afdc666504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3afdc666504_0_15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afdc666504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g3afdc666504_0_16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afdc666504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afdc666504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afdc666504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3afdc666504_0_18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afdc66650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g3afdc666504_0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fdc66650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3afdc666504_0_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afdc666504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3afdc666504_0_4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fdc66650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afdc666504_0_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afdc666504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afdc666504_0_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fdc666504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afdc666504_0_8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afdc666504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afdc666504_0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afdc666504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afdc666504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iu.edu/prasengu/E583-Biostruct" TargetMode="External"/><Relationship Id="rId4" Type="http://schemas.openxmlformats.org/officeDocument/2006/relationships/hyperlink" Target="https://www.dropbox.com/scl/fi/oxoy46sb8p8bln0aehdsn/kepler_Version_Final.html?rlkey=k13p4ng4o83y7q9jng4brdww1&amp;st=27geb6ni&amp;dl=0" TargetMode="External"/><Relationship Id="rId5" Type="http://schemas.openxmlformats.org/officeDocument/2006/relationships/hyperlink" Target="https://biostruct-africa-kdme7xxyo-mohammed-fahads-projects-153ffa8c.vercel.app/" TargetMode="External"/><Relationship Id="rId6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1.png"/><Relationship Id="rId6" Type="http://schemas.openxmlformats.org/officeDocument/2006/relationships/image" Target="../media/image10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669876" y="0"/>
            <a:ext cx="5590808" cy="1596303"/>
          </a:xfrm>
          <a:custGeom>
            <a:rect b="b" l="l" r="r" t="t"/>
            <a:pathLst>
              <a:path extrusionOk="0" h="3192606" w="11181615">
                <a:moveTo>
                  <a:pt x="0" y="0"/>
                </a:moveTo>
                <a:lnTo>
                  <a:pt x="11181615" y="0"/>
                </a:lnTo>
                <a:lnTo>
                  <a:pt x="11181615" y="3192606"/>
                </a:lnTo>
                <a:lnTo>
                  <a:pt x="0" y="319260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1069" t="0"/>
            </a:stretch>
          </a:blipFill>
          <a:ln>
            <a:noFill/>
          </a:ln>
        </p:spPr>
      </p:sp>
      <p:grpSp>
        <p:nvGrpSpPr>
          <p:cNvPr id="55" name="Google Shape;55;p13"/>
          <p:cNvGrpSpPr/>
          <p:nvPr/>
        </p:nvGrpSpPr>
        <p:grpSpPr>
          <a:xfrm>
            <a:off x="6344394" y="36068"/>
            <a:ext cx="2799760" cy="869885"/>
            <a:chOff x="0" y="-47625"/>
            <a:chExt cx="1474800" cy="458220"/>
          </a:xfrm>
        </p:grpSpPr>
        <p:sp>
          <p:nvSpPr>
            <p:cNvPr id="56" name="Google Shape;56;p13"/>
            <p:cNvSpPr/>
            <p:nvPr/>
          </p:nvSpPr>
          <p:spPr>
            <a:xfrm>
              <a:off x="0" y="0"/>
              <a:ext cx="1474689" cy="410595"/>
            </a:xfrm>
            <a:custGeom>
              <a:rect b="b" l="l" r="r" t="t"/>
              <a:pathLst>
                <a:path extrusionOk="0" h="410595" w="1474689">
                  <a:moveTo>
                    <a:pt x="0" y="0"/>
                  </a:moveTo>
                  <a:lnTo>
                    <a:pt x="1474689" y="0"/>
                  </a:lnTo>
                  <a:lnTo>
                    <a:pt x="1474689" y="410595"/>
                  </a:lnTo>
                  <a:lnTo>
                    <a:pt x="0" y="410595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57" name="Google Shape;57;p13"/>
            <p:cNvSpPr txBox="1"/>
            <p:nvPr/>
          </p:nvSpPr>
          <p:spPr>
            <a:xfrm>
              <a:off x="0" y="-47625"/>
              <a:ext cx="1474800" cy="45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13"/>
          <p:cNvSpPr/>
          <p:nvPr/>
        </p:nvSpPr>
        <p:spPr>
          <a:xfrm>
            <a:off x="6344394" y="199710"/>
            <a:ext cx="2799606" cy="598441"/>
          </a:xfrm>
          <a:custGeom>
            <a:rect b="b" l="l" r="r" t="t"/>
            <a:pathLst>
              <a:path extrusionOk="0" h="1196883" w="5599212">
                <a:moveTo>
                  <a:pt x="0" y="0"/>
                </a:moveTo>
                <a:lnTo>
                  <a:pt x="5599212" y="0"/>
                </a:lnTo>
                <a:lnTo>
                  <a:pt x="5599212" y="1196883"/>
                </a:lnTo>
                <a:lnTo>
                  <a:pt x="0" y="119688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59" name="Google Shape;59;p13"/>
          <p:cNvSpPr txBox="1"/>
          <p:nvPr/>
        </p:nvSpPr>
        <p:spPr>
          <a:xfrm>
            <a:off x="1465621" y="236133"/>
            <a:ext cx="4119600" cy="15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FA25 - ENGR - E583</a:t>
            </a:r>
            <a:endParaRPr sz="700"/>
          </a:p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INFORMATION VISUALIZATION</a:t>
            </a:r>
            <a:endParaRPr sz="700"/>
          </a:p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802844" y="1931621"/>
            <a:ext cx="4164900" cy="15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Final</a:t>
            </a:r>
            <a:r>
              <a:rPr b="0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Project Presentation</a:t>
            </a:r>
            <a:endParaRPr sz="700"/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Understanding the dynamics of the Emerging Community of Structural Biologists in Africa</a:t>
            </a:r>
            <a:endParaRPr sz="700"/>
          </a:p>
        </p:txBody>
      </p:sp>
      <p:sp>
        <p:nvSpPr>
          <p:cNvPr id="61" name="Google Shape;61;p13"/>
          <p:cNvSpPr txBox="1"/>
          <p:nvPr/>
        </p:nvSpPr>
        <p:spPr>
          <a:xfrm>
            <a:off x="6893805" y="3215471"/>
            <a:ext cx="2290500" cy="23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Presentation By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Sushil Amalan John Moses 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(sujohnmo@iu.edu) 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Pravin Raj Senguttuvan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(prasengu@iu.edu) 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Mohammad Fahad Shahul Hameed </a:t>
            </a: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(moshahul@iu.edu)</a:t>
            </a: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Vimal Aditya Raj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(varadh@iu.edu)</a:t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Athish Gopal Rajesh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(agr@iu.edu) </a:t>
            </a:r>
            <a:endParaRPr sz="700"/>
          </a:p>
          <a:p>
            <a:pPr indent="0" lvl="0" marL="0" marR="0" rtl="0" algn="l">
              <a:lnSpc>
                <a:spcPct val="123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303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5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2"/>
          <p:cNvGrpSpPr/>
          <p:nvPr/>
        </p:nvGrpSpPr>
        <p:grpSpPr>
          <a:xfrm>
            <a:off x="0" y="81611"/>
            <a:ext cx="165825" cy="491515"/>
            <a:chOff x="0" y="-38100"/>
            <a:chExt cx="87350" cy="258910"/>
          </a:xfrm>
        </p:grpSpPr>
        <p:sp>
          <p:nvSpPr>
            <p:cNvPr id="188" name="Google Shape;188;p22"/>
            <p:cNvSpPr/>
            <p:nvPr/>
          </p:nvSpPr>
          <p:spPr>
            <a:xfrm>
              <a:off x="0" y="0"/>
              <a:ext cx="87350" cy="220810"/>
            </a:xfrm>
            <a:custGeom>
              <a:rect b="b" l="l" r="r" t="t"/>
              <a:pathLst>
                <a:path extrusionOk="0" h="220810" w="87350">
                  <a:moveTo>
                    <a:pt x="0" y="0"/>
                  </a:moveTo>
                  <a:lnTo>
                    <a:pt x="87350" y="0"/>
                  </a:lnTo>
                  <a:lnTo>
                    <a:pt x="87350" y="220810"/>
                  </a:lnTo>
                  <a:lnTo>
                    <a:pt x="0" y="220810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89" name="Google Shape;189;p22"/>
            <p:cNvSpPr txBox="1"/>
            <p:nvPr/>
          </p:nvSpPr>
          <p:spPr>
            <a:xfrm>
              <a:off x="0" y="-38100"/>
              <a:ext cx="87300" cy="25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0" name="Google Shape;190;p22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91" name="Google Shape;191;p22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92" name="Google Shape;192;p22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3" name="Google Shape;193;p22"/>
          <p:cNvSpPr/>
          <p:nvPr/>
        </p:nvSpPr>
        <p:spPr>
          <a:xfrm>
            <a:off x="457508" y="4264700"/>
            <a:ext cx="490311" cy="745687"/>
          </a:xfrm>
          <a:custGeom>
            <a:rect b="b" l="l" r="r" t="t"/>
            <a:pathLst>
              <a:path extrusionOk="0" h="1491374" w="980622">
                <a:moveTo>
                  <a:pt x="0" y="0"/>
                </a:moveTo>
                <a:lnTo>
                  <a:pt x="980622" y="0"/>
                </a:lnTo>
                <a:lnTo>
                  <a:pt x="980622" y="1491374"/>
                </a:lnTo>
                <a:lnTo>
                  <a:pt x="0" y="149137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2658" l="-42013" r="-1008733" t="-81396"/>
            </a:stretch>
          </a:blipFill>
          <a:ln>
            <a:noFill/>
          </a:ln>
        </p:spPr>
      </p:sp>
      <p:sp>
        <p:nvSpPr>
          <p:cNvPr id="194" name="Google Shape;194;p22"/>
          <p:cNvSpPr/>
          <p:nvPr/>
        </p:nvSpPr>
        <p:spPr>
          <a:xfrm>
            <a:off x="620194" y="857201"/>
            <a:ext cx="3546783" cy="3081267"/>
          </a:xfrm>
          <a:custGeom>
            <a:rect b="b" l="l" r="r" t="t"/>
            <a:pathLst>
              <a:path extrusionOk="0" h="6162535" w="7093565">
                <a:moveTo>
                  <a:pt x="0" y="0"/>
                </a:moveTo>
                <a:lnTo>
                  <a:pt x="7093565" y="0"/>
                </a:lnTo>
                <a:lnTo>
                  <a:pt x="7093565" y="6162535"/>
                </a:lnTo>
                <a:lnTo>
                  <a:pt x="0" y="61625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22"/>
          <p:cNvSpPr txBox="1"/>
          <p:nvPr/>
        </p:nvSpPr>
        <p:spPr>
          <a:xfrm>
            <a:off x="4239949" y="254167"/>
            <a:ext cx="4687800" cy="4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60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27000" lvl="1" marL="2540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Sankey diagram visualizes applicant flow across multiple attributes—Workshop → Admission Outcome → Gender → Career Stage—with each stage represented as an interactive column.</a:t>
            </a:r>
            <a:endParaRPr sz="700"/>
          </a:p>
          <a:p>
            <a:pPr indent="-127000" lvl="1" marL="2540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Users can click on any dropdown to reorder, change, or explore different categorical pathways such as Field of Research or Status.</a:t>
            </a:r>
            <a:endParaRPr sz="700"/>
          </a:p>
          <a:p>
            <a:pPr indent="-127000" lvl="1" marL="2540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Hovering over any flow displays detailed metrics through enhanced persistent tooltips, allowing users to inspect counts without losing visibility.</a:t>
            </a:r>
            <a:endParaRPr sz="700"/>
          </a:p>
          <a:p>
            <a:pPr indent="-127000" lvl="1" marL="2540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Clicking a specific flow highlights its entire path, making it easier to trace how a group of applicants moves across categories.</a:t>
            </a:r>
            <a:endParaRPr sz="700"/>
          </a:p>
          <a:p>
            <a:pPr indent="-127000" lvl="1" marL="2540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Node spacing, white text labels, and filtered options help reduce visual clutter, enabling a clear, intuitive exploration of the applicant pipeline</a:t>
            </a:r>
            <a:endParaRPr sz="700"/>
          </a:p>
          <a:p>
            <a:pPr indent="0" lvl="0" marL="0" marR="0" rtl="0" algn="l">
              <a:lnSpc>
                <a:spcPct val="125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573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2"/>
          <p:cNvSpPr txBox="1"/>
          <p:nvPr/>
        </p:nvSpPr>
        <p:spPr>
          <a:xfrm>
            <a:off x="457508" y="153353"/>
            <a:ext cx="3782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Flow visualization (Sankey)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3"/>
          <p:cNvGrpSpPr/>
          <p:nvPr/>
        </p:nvGrpSpPr>
        <p:grpSpPr>
          <a:xfrm>
            <a:off x="0" y="204520"/>
            <a:ext cx="165825" cy="547320"/>
            <a:chOff x="0" y="-38100"/>
            <a:chExt cx="87350" cy="288306"/>
          </a:xfrm>
        </p:grpSpPr>
        <p:sp>
          <p:nvSpPr>
            <p:cNvPr id="202" name="Google Shape;202;p23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03" name="Google Shape;203;p23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" name="Google Shape;204;p23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205" name="Google Shape;205;p23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06" name="Google Shape;206;p23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207" name="Google Shape;207;p23"/>
          <p:cNvSpPr/>
          <p:nvPr/>
        </p:nvSpPr>
        <p:spPr>
          <a:xfrm>
            <a:off x="457500" y="4245149"/>
            <a:ext cx="490311" cy="765953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208" name="Google Shape;208;p23"/>
          <p:cNvSpPr txBox="1"/>
          <p:nvPr/>
        </p:nvSpPr>
        <p:spPr>
          <a:xfrm>
            <a:off x="399250" y="317175"/>
            <a:ext cx="42672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Upgrades from previous Iteration</a:t>
            </a:r>
            <a:endParaRPr sz="700"/>
          </a:p>
        </p:txBody>
      </p:sp>
      <p:pic>
        <p:nvPicPr>
          <p:cNvPr id="209" name="Google Shape;20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3153" y="472625"/>
            <a:ext cx="3918923" cy="340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0525" y="1066175"/>
            <a:ext cx="4650624" cy="208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3"/>
          <p:cNvSpPr txBox="1"/>
          <p:nvPr/>
        </p:nvSpPr>
        <p:spPr>
          <a:xfrm>
            <a:off x="905320" y="3916425"/>
            <a:ext cx="2986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Sankey Visualization Before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3"/>
          <p:cNvSpPr txBox="1"/>
          <p:nvPr/>
        </p:nvSpPr>
        <p:spPr>
          <a:xfrm>
            <a:off x="5635338" y="398900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Sankey Visualization After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oogle Shape;217;p24"/>
          <p:cNvGrpSpPr/>
          <p:nvPr/>
        </p:nvGrpSpPr>
        <p:grpSpPr>
          <a:xfrm>
            <a:off x="0" y="184474"/>
            <a:ext cx="165825" cy="567386"/>
            <a:chOff x="0" y="-38100"/>
            <a:chExt cx="87350" cy="288306"/>
          </a:xfrm>
        </p:grpSpPr>
        <p:sp>
          <p:nvSpPr>
            <p:cNvPr id="218" name="Google Shape;218;p24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19" name="Google Shape;219;p24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" name="Google Shape;220;p24"/>
          <p:cNvSpPr txBox="1"/>
          <p:nvPr/>
        </p:nvSpPr>
        <p:spPr>
          <a:xfrm>
            <a:off x="521125" y="809400"/>
            <a:ext cx="7943100" cy="13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Kepler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Kenya is the primary regional hub</a:t>
            </a:r>
            <a:r>
              <a:rPr lang="en" sz="1100">
                <a:solidFill>
                  <a:schemeClr val="dk1"/>
                </a:solidFill>
              </a:rPr>
              <a:t>, drawing the most geographically diverse participants and strongest cross-border flows.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Western Africa (Nigeria, Ghana, Cameroon)</a:t>
            </a:r>
            <a:r>
              <a:rPr lang="en" sz="1100">
                <a:solidFill>
                  <a:schemeClr val="dk1"/>
                </a:solidFill>
              </a:rPr>
              <a:t> contributes the largest share of total applicants to all workshop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221" name="Google Shape;221;p24"/>
          <p:cNvSpPr/>
          <p:nvPr/>
        </p:nvSpPr>
        <p:spPr>
          <a:xfrm>
            <a:off x="-550420" y="4694732"/>
            <a:ext cx="9689633" cy="1033754"/>
          </a:xfrm>
          <a:custGeom>
            <a:rect b="b" l="l" r="r" t="t"/>
            <a:pathLst>
              <a:path extrusionOk="0" h="544798" w="5106526">
                <a:moveTo>
                  <a:pt x="0" y="0"/>
                </a:moveTo>
                <a:lnTo>
                  <a:pt x="5106526" y="0"/>
                </a:lnTo>
                <a:lnTo>
                  <a:pt x="5106526" y="544798"/>
                </a:lnTo>
                <a:lnTo>
                  <a:pt x="0" y="544798"/>
                </a:lnTo>
                <a:close/>
              </a:path>
            </a:pathLst>
          </a:custGeom>
          <a:solidFill>
            <a:srgbClr val="990201"/>
          </a:solidFill>
          <a:ln>
            <a:noFill/>
          </a:ln>
        </p:spPr>
      </p:sp>
      <p:sp>
        <p:nvSpPr>
          <p:cNvPr id="222" name="Google Shape;222;p24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223" name="Google Shape;223;p24"/>
          <p:cNvSpPr txBox="1"/>
          <p:nvPr/>
        </p:nvSpPr>
        <p:spPr>
          <a:xfrm>
            <a:off x="357225" y="228650"/>
            <a:ext cx="5640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</a:rPr>
              <a:t>Actionable Insights - Kepler and Sankey</a:t>
            </a:r>
            <a:endParaRPr/>
          </a:p>
        </p:txBody>
      </p:sp>
      <p:sp>
        <p:nvSpPr>
          <p:cNvPr id="224" name="Google Shape;224;p24"/>
          <p:cNvSpPr txBox="1"/>
          <p:nvPr/>
        </p:nvSpPr>
        <p:spPr>
          <a:xfrm>
            <a:off x="457500" y="1825825"/>
            <a:ext cx="8372100" cy="34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Sankey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Natural Sciences dominate the applicant pipeline</a:t>
            </a:r>
            <a:r>
              <a:rPr lang="en" sz="1100">
                <a:solidFill>
                  <a:schemeClr val="dk1"/>
                </a:solidFill>
              </a:rPr>
              <a:t>, followed by Medical &amp; Health Sciences, confirming strong scientific orientation across all workshops.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Admission outcomes reflect capacity limits</a:t>
            </a:r>
            <a:r>
              <a:rPr lang="en" sz="1100">
                <a:solidFill>
                  <a:schemeClr val="dk1"/>
                </a:solidFill>
              </a:rPr>
              <a:t>, with a large share of applicants flowing into the “Rejected” category regardless of workshop location.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Gender imbalance is visually clear</a:t>
            </a:r>
            <a:r>
              <a:rPr lang="en" sz="1100">
                <a:solidFill>
                  <a:schemeClr val="dk1"/>
                </a:solidFill>
              </a:rPr>
              <a:t>, as male flows are consistently thicker across all disciplines and workshops.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Early-career researchers (Pre-Docs and PhD students) form the majority</a:t>
            </a:r>
            <a:r>
              <a:rPr lang="en" sz="1100">
                <a:solidFill>
                  <a:schemeClr val="dk1"/>
                </a:solidFill>
              </a:rPr>
              <a:t>, revealing strong demand from emerging scientists.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Disciplinary pathways differ subtly by workshop</a:t>
            </a:r>
            <a:r>
              <a:rPr lang="en" sz="1100">
                <a:solidFill>
                  <a:schemeClr val="dk1"/>
                </a:solidFill>
              </a:rPr>
              <a:t>, indicating Kenya draws more science-heavy profiles, Cameroon more clinical/health, and Mali more agricultural/social sciences.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 sz="1100">
                <a:solidFill>
                  <a:schemeClr val="dk1"/>
                </a:solidFill>
              </a:rPr>
              <a:t>Sankey highlights multi-step filtering</a:t>
            </a:r>
            <a:r>
              <a:rPr lang="en" sz="1100">
                <a:solidFill>
                  <a:schemeClr val="dk1"/>
                </a:solidFill>
              </a:rPr>
              <a:t>—from workshop → outcome → gender → career stage—making it easier to trace  where bottlenecks or imbalances occur in the training pipeline.</a:t>
            </a:r>
            <a:endParaRPr sz="11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5"/>
          <p:cNvGrpSpPr/>
          <p:nvPr/>
        </p:nvGrpSpPr>
        <p:grpSpPr>
          <a:xfrm>
            <a:off x="0" y="204520"/>
            <a:ext cx="165825" cy="547320"/>
            <a:chOff x="0" y="-38100"/>
            <a:chExt cx="87350" cy="288306"/>
          </a:xfrm>
        </p:grpSpPr>
        <p:sp>
          <p:nvSpPr>
            <p:cNvPr id="230" name="Google Shape;230;p25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31" name="Google Shape;231;p25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2" name="Google Shape;232;p25"/>
          <p:cNvSpPr txBox="1"/>
          <p:nvPr/>
        </p:nvSpPr>
        <p:spPr>
          <a:xfrm>
            <a:off x="781810" y="147576"/>
            <a:ext cx="7580400" cy="44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Links to our Resources</a:t>
            </a:r>
            <a:endParaRPr b="1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9144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SzPts val="1100"/>
              <a:buFont typeface="Times New Roman"/>
              <a:buChar char="●"/>
            </a:pPr>
            <a:r>
              <a:rPr lang="en" sz="1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prasengu/E583-Biostruct: This repository is created for client project discussion and visualization creation for biostruct Africa</a:t>
            </a:r>
            <a:endParaRPr sz="1300"/>
          </a:p>
          <a:p>
            <a:pPr indent="-298450" lvl="0" marL="457200" marR="0" rtl="0" algn="ctr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https://www.dropbox.com/scl/fi/oxoy46sb8p8bln0aehdsn/kepler_Version_Final.html?rlkey=k13p4ng4o83y7q9jng4brdww1&amp;st=27geb6ni&amp;dl=0</a:t>
            </a:r>
            <a:endParaRPr sz="1100"/>
          </a:p>
          <a:p>
            <a:pPr indent="-298450" lvl="0" marL="457200" marR="0" rtl="0" algn="l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https://biostruct-africa-kdme7xxyo-mohammed-fahads-projects-153ffa8c.vercel.app/</a:t>
            </a:r>
            <a:endParaRPr sz="11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</a:t>
            </a:r>
            <a:endParaRPr sz="7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3" name="Google Shape;233;p25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234" name="Google Shape;234;p25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35" name="Google Shape;235;p25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6" name="Google Shape;236;p25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oogle Shape;241;p26"/>
          <p:cNvGrpSpPr/>
          <p:nvPr/>
        </p:nvGrpSpPr>
        <p:grpSpPr>
          <a:xfrm>
            <a:off x="0" y="204520"/>
            <a:ext cx="165825" cy="547320"/>
            <a:chOff x="0" y="-38100"/>
            <a:chExt cx="87350" cy="288306"/>
          </a:xfrm>
        </p:grpSpPr>
        <p:sp>
          <p:nvSpPr>
            <p:cNvPr id="242" name="Google Shape;242;p26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43" name="Google Shape;243;p26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26"/>
          <p:cNvSpPr txBox="1"/>
          <p:nvPr/>
        </p:nvSpPr>
        <p:spPr>
          <a:xfrm>
            <a:off x="811735" y="-7974"/>
            <a:ext cx="7580400" cy="6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34222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Challenges Faced </a:t>
            </a:r>
            <a:endParaRPr b="1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065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limitations such as incomplete metadata, inconsistent institution names, and missing precise geolocations required manual cleaning and restricted fine-grained analysis.</a:t>
            </a:r>
            <a:endParaRPr sz="700"/>
          </a:p>
          <a:p>
            <a:pPr indent="-12065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Scalability constraints emerged as interactive visualizations grew more dense; larger future datasets may require optimization or pipeline automation.</a:t>
            </a:r>
            <a:endParaRPr sz="700"/>
          </a:p>
          <a:p>
            <a:pPr indent="-12065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Longitudinal insights remain limited because workshop-year metadata is not yet fully integrated, preventing time-series comparisons.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 b="1" i="0" sz="2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2065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•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Future enhancements include automating data standardization, integrating institutional affiliation when GDPR-compliant, and adding filters for country, discipline, and participant subgroups.</a:t>
            </a:r>
            <a:endParaRPr sz="700"/>
          </a:p>
          <a:p>
            <a:pPr indent="-12065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SzPts val="1100"/>
              <a:buChar char="•"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Expanded analytics—such as mobility tracking, co-attendance networks, and year-over-year trends—can provide deeper understanding as additional cohorts are added.</a:t>
            </a:r>
            <a:endParaRPr sz="7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                                                                            </a:t>
            </a:r>
            <a:endParaRPr sz="7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78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5" name="Google Shape;245;p26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246" name="Google Shape;246;p26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47" name="Google Shape;247;p26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6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" name="Google Shape;253;p27"/>
          <p:cNvGrpSpPr/>
          <p:nvPr/>
        </p:nvGrpSpPr>
        <p:grpSpPr>
          <a:xfrm>
            <a:off x="0" y="267319"/>
            <a:ext cx="165825" cy="491108"/>
            <a:chOff x="0" y="-38100"/>
            <a:chExt cx="87350" cy="258696"/>
          </a:xfrm>
        </p:grpSpPr>
        <p:sp>
          <p:nvSpPr>
            <p:cNvPr id="254" name="Google Shape;254;p27"/>
            <p:cNvSpPr/>
            <p:nvPr/>
          </p:nvSpPr>
          <p:spPr>
            <a:xfrm>
              <a:off x="0" y="0"/>
              <a:ext cx="87350" cy="220596"/>
            </a:xfrm>
            <a:custGeom>
              <a:rect b="b" l="l" r="r" t="t"/>
              <a:pathLst>
                <a:path extrusionOk="0" h="220596" w="87350">
                  <a:moveTo>
                    <a:pt x="0" y="0"/>
                  </a:moveTo>
                  <a:lnTo>
                    <a:pt x="87350" y="0"/>
                  </a:lnTo>
                  <a:lnTo>
                    <a:pt x="87350" y="220596"/>
                  </a:lnTo>
                  <a:lnTo>
                    <a:pt x="0" y="22059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55" name="Google Shape;255;p27"/>
            <p:cNvSpPr txBox="1"/>
            <p:nvPr/>
          </p:nvSpPr>
          <p:spPr>
            <a:xfrm>
              <a:off x="0" y="-38100"/>
              <a:ext cx="87300" cy="25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6" name="Google Shape;256;p27"/>
          <p:cNvGrpSpPr/>
          <p:nvPr/>
        </p:nvGrpSpPr>
        <p:grpSpPr>
          <a:xfrm>
            <a:off x="-550420" y="4631772"/>
            <a:ext cx="9694369" cy="1097465"/>
            <a:chOff x="0" y="-38100"/>
            <a:chExt cx="5106600" cy="578100"/>
          </a:xfrm>
        </p:grpSpPr>
        <p:sp>
          <p:nvSpPr>
            <p:cNvPr id="257" name="Google Shape;257;p27"/>
            <p:cNvSpPr/>
            <p:nvPr/>
          </p:nvSpPr>
          <p:spPr>
            <a:xfrm>
              <a:off x="0" y="0"/>
              <a:ext cx="5106526" cy="539863"/>
            </a:xfrm>
            <a:custGeom>
              <a:rect b="b" l="l" r="r" t="t"/>
              <a:pathLst>
                <a:path extrusionOk="0" h="539863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39863"/>
                  </a:lnTo>
                  <a:lnTo>
                    <a:pt x="0" y="539863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258" name="Google Shape;258;p27"/>
            <p:cNvSpPr txBox="1"/>
            <p:nvPr/>
          </p:nvSpPr>
          <p:spPr>
            <a:xfrm>
              <a:off x="0" y="-38100"/>
              <a:ext cx="5106600" cy="578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27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260" name="Google Shape;260;p27"/>
          <p:cNvSpPr txBox="1"/>
          <p:nvPr/>
        </p:nvSpPr>
        <p:spPr>
          <a:xfrm>
            <a:off x="3490731" y="2108085"/>
            <a:ext cx="1873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 sz="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13716000" w="24384000">
                <a:moveTo>
                  <a:pt x="24384000" y="13716000"/>
                </a:moveTo>
                <a:lnTo>
                  <a:pt x="0" y="13716000"/>
                </a:lnTo>
                <a:lnTo>
                  <a:pt x="0" y="0"/>
                </a:lnTo>
                <a:lnTo>
                  <a:pt x="24384000" y="0"/>
                </a:lnTo>
                <a:lnTo>
                  <a:pt x="24384000" y="13716000"/>
                </a:lnTo>
                <a:close/>
              </a:path>
            </a:pathLst>
          </a:custGeom>
          <a:solidFill>
            <a:srgbClr val="ECE9E9"/>
          </a:solidFill>
          <a:ln>
            <a:noFill/>
          </a:ln>
        </p:spPr>
      </p:sp>
      <p:sp>
        <p:nvSpPr>
          <p:cNvPr id="67" name="Google Shape;67;p14"/>
          <p:cNvSpPr/>
          <p:nvPr/>
        </p:nvSpPr>
        <p:spPr>
          <a:xfrm>
            <a:off x="3778375" y="1598443"/>
            <a:ext cx="1597533" cy="1634347"/>
          </a:xfrm>
          <a:custGeom>
            <a:rect b="b" l="l" r="r" t="t"/>
            <a:pathLst>
              <a:path extrusionOk="0" h="4358259" w="4260088">
                <a:moveTo>
                  <a:pt x="0" y="0"/>
                </a:moveTo>
                <a:lnTo>
                  <a:pt x="4260088" y="0"/>
                </a:lnTo>
                <a:lnTo>
                  <a:pt x="4260088" y="4358259"/>
                </a:lnTo>
                <a:lnTo>
                  <a:pt x="0" y="43582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-2299" t="0"/>
            </a:stretch>
          </a:blipFill>
          <a:ln>
            <a:noFill/>
          </a:ln>
        </p:spPr>
      </p:sp>
      <p:sp>
        <p:nvSpPr>
          <p:cNvPr id="68" name="Google Shape;68;p14"/>
          <p:cNvSpPr/>
          <p:nvPr/>
        </p:nvSpPr>
        <p:spPr>
          <a:xfrm>
            <a:off x="6825150" y="178163"/>
            <a:ext cx="1479423" cy="1479423"/>
          </a:xfrm>
          <a:custGeom>
            <a:rect b="b" l="l" r="r" t="t"/>
            <a:pathLst>
              <a:path extrusionOk="0" h="3945128" w="3945128">
                <a:moveTo>
                  <a:pt x="0" y="0"/>
                </a:moveTo>
                <a:lnTo>
                  <a:pt x="3945128" y="0"/>
                </a:lnTo>
                <a:lnTo>
                  <a:pt x="3945128" y="3945128"/>
                </a:lnTo>
                <a:lnTo>
                  <a:pt x="0" y="39451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69" name="Google Shape;69;p14"/>
          <p:cNvSpPr/>
          <p:nvPr/>
        </p:nvSpPr>
        <p:spPr>
          <a:xfrm>
            <a:off x="6766088" y="2113263"/>
            <a:ext cx="1597533" cy="1597533"/>
          </a:xfrm>
          <a:custGeom>
            <a:rect b="b" l="l" r="r" t="t"/>
            <a:pathLst>
              <a:path extrusionOk="0" h="4260088" w="4260088">
                <a:moveTo>
                  <a:pt x="0" y="0"/>
                </a:moveTo>
                <a:lnTo>
                  <a:pt x="4260088" y="0"/>
                </a:lnTo>
                <a:lnTo>
                  <a:pt x="4260088" y="4260088"/>
                </a:lnTo>
                <a:lnTo>
                  <a:pt x="0" y="42600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0" name="Google Shape;70;p14"/>
          <p:cNvSpPr/>
          <p:nvPr/>
        </p:nvSpPr>
        <p:spPr>
          <a:xfrm>
            <a:off x="903450" y="178150"/>
            <a:ext cx="1562767" cy="1482233"/>
          </a:xfrm>
          <a:custGeom>
            <a:rect b="b" l="l" r="r" t="t"/>
            <a:pathLst>
              <a:path extrusionOk="0" h="3952621" w="4167378">
                <a:moveTo>
                  <a:pt x="0" y="0"/>
                </a:moveTo>
                <a:lnTo>
                  <a:pt x="4167378" y="0"/>
                </a:lnTo>
                <a:lnTo>
                  <a:pt x="4167378" y="3952621"/>
                </a:lnTo>
                <a:lnTo>
                  <a:pt x="0" y="395262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709" l="0" r="0" t="-2719"/>
            </a:stretch>
          </a:blipFill>
          <a:ln>
            <a:noFill/>
          </a:ln>
        </p:spPr>
      </p:sp>
      <p:sp>
        <p:nvSpPr>
          <p:cNvPr id="71" name="Google Shape;71;p14"/>
          <p:cNvSpPr/>
          <p:nvPr/>
        </p:nvSpPr>
        <p:spPr>
          <a:xfrm>
            <a:off x="903450" y="2170357"/>
            <a:ext cx="1562767" cy="1562767"/>
          </a:xfrm>
          <a:custGeom>
            <a:rect b="b" l="l" r="r" t="t"/>
            <a:pathLst>
              <a:path extrusionOk="0" h="4167378" w="4167378">
                <a:moveTo>
                  <a:pt x="0" y="0"/>
                </a:moveTo>
                <a:lnTo>
                  <a:pt x="4167378" y="0"/>
                </a:lnTo>
                <a:lnTo>
                  <a:pt x="4167378" y="4167378"/>
                </a:lnTo>
                <a:lnTo>
                  <a:pt x="0" y="416737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72" name="Google Shape;72;p14"/>
          <p:cNvSpPr/>
          <p:nvPr/>
        </p:nvSpPr>
        <p:spPr>
          <a:xfrm>
            <a:off x="0" y="4755507"/>
            <a:ext cx="9144000" cy="448770"/>
          </a:xfrm>
          <a:custGeom>
            <a:rect b="b" l="l" r="r" t="t"/>
            <a:pathLst>
              <a:path extrusionOk="0" h="1196721" w="24384000">
                <a:moveTo>
                  <a:pt x="24384000" y="1196721"/>
                </a:moveTo>
                <a:lnTo>
                  <a:pt x="0" y="1196721"/>
                </a:lnTo>
                <a:lnTo>
                  <a:pt x="0" y="0"/>
                </a:lnTo>
                <a:lnTo>
                  <a:pt x="24384000" y="0"/>
                </a:lnTo>
                <a:lnTo>
                  <a:pt x="24384000" y="1196721"/>
                </a:lnTo>
                <a:close/>
              </a:path>
            </a:pathLst>
          </a:custGeom>
          <a:solidFill>
            <a:srgbClr val="990100"/>
          </a:solidFill>
          <a:ln>
            <a:noFill/>
          </a:ln>
        </p:spPr>
      </p:sp>
      <p:sp>
        <p:nvSpPr>
          <p:cNvPr id="73" name="Google Shape;73;p14"/>
          <p:cNvSpPr/>
          <p:nvPr/>
        </p:nvSpPr>
        <p:spPr>
          <a:xfrm>
            <a:off x="457508" y="4243105"/>
            <a:ext cx="490538" cy="828675"/>
          </a:xfrm>
          <a:custGeom>
            <a:rect b="b" l="l" r="r" t="t"/>
            <a:pathLst>
              <a:path extrusionOk="0" h="2209800" w="1308100">
                <a:moveTo>
                  <a:pt x="0" y="0"/>
                </a:moveTo>
                <a:lnTo>
                  <a:pt x="1308100" y="0"/>
                </a:lnTo>
                <a:lnTo>
                  <a:pt x="1308100" y="2209800"/>
                </a:lnTo>
                <a:lnTo>
                  <a:pt x="0" y="22098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-849" t="0"/>
            </a:stretch>
          </a:blipFill>
          <a:ln>
            <a:noFill/>
          </a:ln>
        </p:spPr>
      </p:sp>
      <p:sp>
        <p:nvSpPr>
          <p:cNvPr id="74" name="Google Shape;74;p14"/>
          <p:cNvSpPr txBox="1"/>
          <p:nvPr/>
        </p:nvSpPr>
        <p:spPr>
          <a:xfrm>
            <a:off x="3179813" y="3360425"/>
            <a:ext cx="2794800" cy="76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Mohammed Fahad Shahul Hameed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MS DS Student, IUB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(Project Leader)</a:t>
            </a:r>
            <a:endParaRPr sz="700"/>
          </a:p>
        </p:txBody>
      </p:sp>
      <p:sp>
        <p:nvSpPr>
          <p:cNvPr id="75" name="Google Shape;75;p14"/>
          <p:cNvSpPr txBox="1"/>
          <p:nvPr/>
        </p:nvSpPr>
        <p:spPr>
          <a:xfrm>
            <a:off x="776850" y="1676563"/>
            <a:ext cx="1875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Pravin Raj Senguttuvan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MS DS Student, IUB</a:t>
            </a:r>
            <a:endParaRPr sz="700"/>
          </a:p>
        </p:txBody>
      </p:sp>
      <p:sp>
        <p:nvSpPr>
          <p:cNvPr id="76" name="Google Shape;76;p14"/>
          <p:cNvSpPr txBox="1"/>
          <p:nvPr/>
        </p:nvSpPr>
        <p:spPr>
          <a:xfrm>
            <a:off x="508000" y="3791888"/>
            <a:ext cx="2353800" cy="7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Vimal Aditya Raj Varadharaj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MS CS Student, IUB</a:t>
            </a:r>
            <a:endParaRPr sz="700"/>
          </a:p>
          <a:p>
            <a:pPr indent="0" lvl="0" marL="0" marR="0" rtl="0" algn="ctr">
              <a:lnSpc>
                <a:spcPct val="774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Merriweather Sans"/>
              <a:ea typeface="Merriweather Sans"/>
              <a:cs typeface="Merriweather Sans"/>
              <a:sym typeface="Merriweather Sans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688075" y="1597132"/>
            <a:ext cx="1875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Athish Gopal Rajesh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MS DS Student, IUB</a:t>
            </a:r>
            <a:endParaRPr sz="700"/>
          </a:p>
        </p:txBody>
      </p:sp>
      <p:sp>
        <p:nvSpPr>
          <p:cNvPr id="78" name="Google Shape;78;p14"/>
          <p:cNvSpPr txBox="1"/>
          <p:nvPr/>
        </p:nvSpPr>
        <p:spPr>
          <a:xfrm>
            <a:off x="6502175" y="3791888"/>
            <a:ext cx="21255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Sushil Amalan John Moses</a:t>
            </a:r>
            <a:endParaRPr sz="700"/>
          </a:p>
          <a:p>
            <a:pPr indent="0" lvl="0" marL="0" marR="0" rtl="0" algn="ctr">
              <a:lnSpc>
                <a:spcPct val="14109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300" u="none" cap="none" strike="noStrike">
                <a:solidFill>
                  <a:srgbClr val="000000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MS DS Student, IUB</a:t>
            </a:r>
            <a:endParaRPr sz="700"/>
          </a:p>
        </p:txBody>
      </p:sp>
      <p:sp>
        <p:nvSpPr>
          <p:cNvPr id="79" name="Google Shape;79;p14"/>
          <p:cNvSpPr txBox="1"/>
          <p:nvPr/>
        </p:nvSpPr>
        <p:spPr>
          <a:xfrm>
            <a:off x="3395175" y="239956"/>
            <a:ext cx="2353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Members</a:t>
            </a:r>
            <a:endParaRPr sz="700"/>
          </a:p>
        </p:txBody>
      </p:sp>
      <p:sp>
        <p:nvSpPr>
          <p:cNvPr id="80" name="Google Shape;80;p14"/>
          <p:cNvSpPr/>
          <p:nvPr/>
        </p:nvSpPr>
        <p:spPr>
          <a:xfrm>
            <a:off x="333" y="178679"/>
            <a:ext cx="249555" cy="474821"/>
          </a:xfrm>
          <a:custGeom>
            <a:rect b="b" l="l" r="r" t="t"/>
            <a:pathLst>
              <a:path extrusionOk="0" h="1266190" w="665480">
                <a:moveTo>
                  <a:pt x="0" y="1266190"/>
                </a:moveTo>
                <a:lnTo>
                  <a:pt x="665480" y="1266190"/>
                </a:lnTo>
                <a:lnTo>
                  <a:pt x="665480" y="0"/>
                </a:lnTo>
                <a:lnTo>
                  <a:pt x="0" y="0"/>
                </a:lnTo>
                <a:lnTo>
                  <a:pt x="0" y="1266190"/>
                </a:lnTo>
                <a:close/>
              </a:path>
            </a:pathLst>
          </a:custGeom>
          <a:solidFill>
            <a:srgbClr val="990100"/>
          </a:solidFill>
          <a:ln>
            <a:noFill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5"/>
          <p:cNvGrpSpPr/>
          <p:nvPr/>
        </p:nvGrpSpPr>
        <p:grpSpPr>
          <a:xfrm>
            <a:off x="0" y="59483"/>
            <a:ext cx="165825" cy="547320"/>
            <a:chOff x="0" y="-38100"/>
            <a:chExt cx="87350" cy="288306"/>
          </a:xfrm>
        </p:grpSpPr>
        <p:sp>
          <p:nvSpPr>
            <p:cNvPr id="86" name="Google Shape;86;p15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87" name="Google Shape;87;p15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5"/>
          <p:cNvSpPr txBox="1"/>
          <p:nvPr/>
        </p:nvSpPr>
        <p:spPr>
          <a:xfrm>
            <a:off x="514350" y="-105397"/>
            <a:ext cx="8567400" cy="61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69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561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BioStruct-Africa is a pan-African initiative focused on building capacity in structural biology through training workshops, mentorship, and research collaboration.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project analyzes 308 anonymized workshop applications (Kenya, Cameroon, Mali) to understand regional participation, institutional representation, and discipline diversity.</a:t>
            </a:r>
            <a:endParaRPr sz="700"/>
          </a:p>
          <a:p>
            <a:pPr indent="0" lvl="0" marL="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Motivation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Raw data included inconsistent institution names, missing regions, and unstructured disciplines, limiting actionable insights.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Stakeholders need clear, standardized, and privacy-preserving analytics to guide future workshop planning.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 analytics (Geospatial, Sankey) can reveal hidden patterns in mobility, regional reach, and training gaps across Africa.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Stakeholder Needs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BioStruct-Africa Leadership: Identify regional gaps, participation trends, and emerging scientific hubs.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TILLER ALPHA (Client): Scalable, reproducible visual analytics; GDPR-compliant reporting.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Mentors &amp; Trainers: Understand discipline mix, career-stage distribution, and institutional engagement.</a:t>
            </a:r>
            <a:endParaRPr sz="700"/>
          </a:p>
          <a:p>
            <a:pPr indent="-127000" lvl="1" marL="254000" marR="0" rtl="0" algn="just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Participants &amp; Early-Career Scientists: Visibility into community growth and collaboration opportunities.</a:t>
            </a:r>
            <a:endParaRPr sz="700"/>
          </a:p>
          <a:p>
            <a:pPr indent="0" lvl="0" marL="0" marR="0" rtl="0" algn="just">
              <a:lnSpc>
                <a:spcPct val="1218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18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700"/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5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90" name="Google Shape;90;p15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91" name="Google Shape;91;p15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92" name="Google Shape;92;p15"/>
          <p:cNvSpPr/>
          <p:nvPr/>
        </p:nvSpPr>
        <p:spPr>
          <a:xfrm>
            <a:off x="457508" y="4341820"/>
            <a:ext cx="490311" cy="668568"/>
          </a:xfrm>
          <a:custGeom>
            <a:rect b="b" l="l" r="r" t="t"/>
            <a:pathLst>
              <a:path extrusionOk="0" h="1337135" w="980622">
                <a:moveTo>
                  <a:pt x="0" y="0"/>
                </a:moveTo>
                <a:lnTo>
                  <a:pt x="980622" y="0"/>
                </a:lnTo>
                <a:lnTo>
                  <a:pt x="980622" y="1337135"/>
                </a:lnTo>
                <a:lnTo>
                  <a:pt x="0" y="13371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6427" l="-42013" r="-1008733" t="-102315"/>
            </a:stretch>
          </a:blipFill>
          <a:ln>
            <a:noFill/>
          </a:ln>
        </p:spPr>
      </p:sp>
      <p:sp>
        <p:nvSpPr>
          <p:cNvPr id="93" name="Google Shape;93;p15"/>
          <p:cNvSpPr txBox="1"/>
          <p:nvPr/>
        </p:nvSpPr>
        <p:spPr>
          <a:xfrm>
            <a:off x="165832" y="163790"/>
            <a:ext cx="6737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Introduction, Motivation and Stakeholder Needs 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16"/>
          <p:cNvGrpSpPr/>
          <p:nvPr/>
        </p:nvGrpSpPr>
        <p:grpSpPr>
          <a:xfrm>
            <a:off x="0" y="109428"/>
            <a:ext cx="165825" cy="547320"/>
            <a:chOff x="0" y="-38100"/>
            <a:chExt cx="87350" cy="288306"/>
          </a:xfrm>
        </p:grpSpPr>
        <p:sp>
          <p:nvSpPr>
            <p:cNvPr id="99" name="Google Shape;99;p16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00" name="Google Shape;100;p16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1" name="Google Shape;101;p16"/>
          <p:cNvSpPr txBox="1"/>
          <p:nvPr/>
        </p:nvSpPr>
        <p:spPr>
          <a:xfrm>
            <a:off x="973740" y="217322"/>
            <a:ext cx="8113200" cy="48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866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Records: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308 participants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 Period: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2019,2022,2024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Geographic Coverage: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~20 African countries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Attributes: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Anonymized participant IDs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Country of affiliation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Institutional category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Highest academic degree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Scientific discipline</a:t>
            </a:r>
            <a:endParaRPr sz="700"/>
          </a:p>
          <a:p>
            <a:pPr indent="-127000" lvl="1" marL="25400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Year of application and participation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Quality: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High consistency, minimal 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missing entries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Privacy Measures: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GDPR-compliant</a:t>
            </a:r>
            <a:endParaRPr sz="700"/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3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2" name="Google Shape;102;p16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03" name="Google Shape;103;p16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04" name="Google Shape;104;p16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105" name="Google Shape;105;p16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106" name="Google Shape;106;p16"/>
          <p:cNvSpPr txBox="1"/>
          <p:nvPr/>
        </p:nvSpPr>
        <p:spPr>
          <a:xfrm>
            <a:off x="285574" y="246190"/>
            <a:ext cx="331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and Statistics</a:t>
            </a:r>
            <a:endParaRPr sz="700"/>
          </a:p>
        </p:txBody>
      </p:sp>
      <p:sp>
        <p:nvSpPr>
          <p:cNvPr id="107" name="Google Shape;107;p16"/>
          <p:cNvSpPr txBox="1"/>
          <p:nvPr/>
        </p:nvSpPr>
        <p:spPr>
          <a:xfrm>
            <a:off x="5420482" y="967765"/>
            <a:ext cx="3159300" cy="35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8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78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Career stages:</a:t>
            </a:r>
            <a:endParaRPr sz="700"/>
          </a:p>
          <a:p>
            <a:pPr indent="-165100" lvl="2" marL="4953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Pre-Doc (145)</a:t>
            </a:r>
            <a:endParaRPr sz="700"/>
          </a:p>
          <a:p>
            <a:pPr indent="-165100" lvl="2" marL="4953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PhD (77)</a:t>
            </a:r>
            <a:endParaRPr sz="700"/>
          </a:p>
          <a:p>
            <a:pPr indent="-165100" lvl="2" marL="4953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PostDoc (46)</a:t>
            </a:r>
            <a:endParaRPr sz="700"/>
          </a:p>
          <a:p>
            <a:pPr indent="-165100" lvl="2" marL="4953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Senior Scientist (32)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contributing countries: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Nigeria, Cameroon, Mali, Kenya, Ghana, Sudan, Egypt, Uganda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Gender Ratio: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201 male (65.3%), 107 female (34.7%)</a:t>
            </a:r>
            <a:endParaRPr sz="700"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8" name="Google Shape;108;p16"/>
          <p:cNvCxnSpPr/>
          <p:nvPr/>
        </p:nvCxnSpPr>
        <p:spPr>
          <a:xfrm>
            <a:off x="5060183" y="1231048"/>
            <a:ext cx="0" cy="32460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9" name="Google Shape;109;p16"/>
          <p:cNvSpPr txBox="1"/>
          <p:nvPr/>
        </p:nvSpPr>
        <p:spPr>
          <a:xfrm>
            <a:off x="598140" y="681763"/>
            <a:ext cx="79818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Dataset has been provided by our client, we cleaned it and fuzzy matched it. We also used external data sources as such as “continents”, “world-universities” as an effort to match lean and enrich.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17"/>
          <p:cNvGrpSpPr/>
          <p:nvPr/>
        </p:nvGrpSpPr>
        <p:grpSpPr>
          <a:xfrm>
            <a:off x="0" y="37198"/>
            <a:ext cx="165825" cy="547320"/>
            <a:chOff x="0" y="-38100"/>
            <a:chExt cx="87350" cy="288306"/>
          </a:xfrm>
        </p:grpSpPr>
        <p:sp>
          <p:nvSpPr>
            <p:cNvPr id="115" name="Google Shape;115;p17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16" name="Google Shape;116;p17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17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18" name="Google Shape;118;p17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19" name="Google Shape;119;p17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120" name="Google Shape;120;p17"/>
          <p:cNvSpPr/>
          <p:nvPr/>
        </p:nvSpPr>
        <p:spPr>
          <a:xfrm>
            <a:off x="457508" y="4346804"/>
            <a:ext cx="490311" cy="663583"/>
          </a:xfrm>
          <a:custGeom>
            <a:rect b="b" l="l" r="r" t="t"/>
            <a:pathLst>
              <a:path extrusionOk="0" h="1327167" w="980622">
                <a:moveTo>
                  <a:pt x="0" y="0"/>
                </a:moveTo>
                <a:lnTo>
                  <a:pt x="980622" y="0"/>
                </a:lnTo>
                <a:lnTo>
                  <a:pt x="980622" y="1327167"/>
                </a:lnTo>
                <a:lnTo>
                  <a:pt x="0" y="13271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6696" l="-42013" r="-1008733" t="-103843"/>
            </a:stretch>
          </a:blipFill>
          <a:ln>
            <a:noFill/>
          </a:ln>
        </p:spPr>
      </p:sp>
      <p:sp>
        <p:nvSpPr>
          <p:cNvPr id="121" name="Google Shape;121;p17"/>
          <p:cNvSpPr/>
          <p:nvPr/>
        </p:nvSpPr>
        <p:spPr>
          <a:xfrm>
            <a:off x="4070200" y="177574"/>
            <a:ext cx="5285848" cy="3038806"/>
          </a:xfrm>
          <a:custGeom>
            <a:rect b="b" l="l" r="r" t="t"/>
            <a:pathLst>
              <a:path extrusionOk="0" h="6363992" w="10898655">
                <a:moveTo>
                  <a:pt x="0" y="0"/>
                </a:moveTo>
                <a:lnTo>
                  <a:pt x="10898655" y="0"/>
                </a:lnTo>
                <a:lnTo>
                  <a:pt x="10898655" y="6363992"/>
                </a:lnTo>
                <a:lnTo>
                  <a:pt x="0" y="636399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-3809" t="0"/>
            </a:stretch>
          </a:blipFill>
          <a:ln>
            <a:noFill/>
          </a:ln>
        </p:spPr>
      </p:sp>
      <p:sp>
        <p:nvSpPr>
          <p:cNvPr id="122" name="Google Shape;122;p17"/>
          <p:cNvSpPr txBox="1"/>
          <p:nvPr/>
        </p:nvSpPr>
        <p:spPr>
          <a:xfrm>
            <a:off x="355500" y="514250"/>
            <a:ext cx="3605700" cy="47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</a:t>
            </a: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nsight Needs: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Identify participant origins, regional gaps, discipline mix, gender balance, institutional flows, and future workshop targeting.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Scales: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Nominal (country, region, gender, workshop), geospatial (lat/long), derived (fuzzy-matched institutions, OECD disciplines).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Analysis Types: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geospatial mapping , Sankey flow analysis.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 Types: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Kepler maps, Sankey flows.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Graphic Symbols/Variables:</a:t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Color, size, geographic position.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Interaction Types: </a:t>
            </a:r>
            <a:r>
              <a:rPr lang="en" sz="1200">
                <a:solidFill>
                  <a:schemeClr val="dk1"/>
                </a:solidFill>
              </a:rPr>
              <a:t>Filter, hover, cross-filter</a:t>
            </a:r>
            <a:endParaRPr sz="12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238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355499" y="136843"/>
            <a:ext cx="3318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DVL Framework</a:t>
            </a:r>
            <a:endParaRPr sz="700"/>
          </a:p>
        </p:txBody>
      </p:sp>
      <p:sp>
        <p:nvSpPr>
          <p:cNvPr id="124" name="Google Shape;124;p17"/>
          <p:cNvSpPr txBox="1"/>
          <p:nvPr/>
        </p:nvSpPr>
        <p:spPr>
          <a:xfrm>
            <a:off x="4282800" y="3216375"/>
            <a:ext cx="4796100" cy="17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Deployment:</a:t>
            </a:r>
            <a:endParaRPr sz="7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400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 Interactive HTML visuals, enriched dataset, client-focused report and slides.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Interpretation:</a:t>
            </a:r>
            <a:endParaRPr sz="700"/>
          </a:p>
          <a:p>
            <a:pPr indent="0" lvl="0" marL="0" marR="0" rtl="0" algn="just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Understand regional reach, diversity, discipline profiles, and inform future BioStruct workshop strategy.</a:t>
            </a:r>
            <a:endParaRPr sz="700"/>
          </a:p>
          <a:p>
            <a:pPr indent="0" lvl="0" marL="0" marR="0" rtl="0" algn="just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18"/>
          <p:cNvGrpSpPr/>
          <p:nvPr/>
        </p:nvGrpSpPr>
        <p:grpSpPr>
          <a:xfrm>
            <a:off x="0" y="43795"/>
            <a:ext cx="165825" cy="547320"/>
            <a:chOff x="0" y="-38100"/>
            <a:chExt cx="87350" cy="288306"/>
          </a:xfrm>
        </p:grpSpPr>
        <p:sp>
          <p:nvSpPr>
            <p:cNvPr id="130" name="Google Shape;130;p18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31" name="Google Shape;131;p18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18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33" name="Google Shape;133;p18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34" name="Google Shape;134;p18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135" name="Google Shape;135;p18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136" name="Google Shape;136;p18"/>
          <p:cNvSpPr txBox="1"/>
          <p:nvPr/>
        </p:nvSpPr>
        <p:spPr>
          <a:xfrm>
            <a:off x="234496" y="104582"/>
            <a:ext cx="5535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Standardization and Data Pre Processing</a:t>
            </a:r>
            <a:endParaRPr sz="700"/>
          </a:p>
        </p:txBody>
      </p:sp>
      <p:sp>
        <p:nvSpPr>
          <p:cNvPr id="137" name="Google Shape;137;p18"/>
          <p:cNvSpPr txBox="1"/>
          <p:nvPr/>
        </p:nvSpPr>
        <p:spPr>
          <a:xfrm>
            <a:off x="436175" y="551775"/>
            <a:ext cx="4513200" cy="57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Data Pre-Processing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Removed unused or empty fields (e.g., Institutional_ID).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Normalized strings (lowercasing, trimming, punctuation removal).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Deduplicated institution entries and harmonized spelling variants.</a:t>
            </a:r>
            <a:endParaRPr sz="700"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Fuzzy Matching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Institutions appear in many inconsistent forms.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Exact matching fails for misspellings &amp; abbreviations.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Fuzzy matching helps choose the closest valid institution from reference lists.</a:t>
            </a:r>
            <a:endParaRPr sz="700"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Region / Continent Mapping</a:t>
            </a:r>
            <a:endParaRPr sz="700"/>
          </a:p>
          <a:p>
            <a:pPr indent="-127000" lvl="1" marL="2540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Replaced generic “Africa” with specific subregions using:</a:t>
            </a:r>
            <a:endParaRPr sz="700"/>
          </a:p>
          <a:p>
            <a:pPr indent="-165100" lvl="2" marL="4953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UNSD regional schema</a:t>
            </a:r>
            <a:endParaRPr sz="700"/>
          </a:p>
          <a:p>
            <a:pPr indent="0" lvl="0" marL="91440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/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8" name="Google Shape;138;p18"/>
          <p:cNvCxnSpPr/>
          <p:nvPr/>
        </p:nvCxnSpPr>
        <p:spPr>
          <a:xfrm>
            <a:off x="5039800" y="601450"/>
            <a:ext cx="25800" cy="39822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" name="Google Shape;139;p18"/>
          <p:cNvSpPr txBox="1"/>
          <p:nvPr/>
        </p:nvSpPr>
        <p:spPr>
          <a:xfrm>
            <a:off x="5219737" y="551763"/>
            <a:ext cx="3652800" cy="60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27000" lvl="1" marL="254000" rtl="0" algn="just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</a:pPr>
            <a:r>
              <a:rPr lang="en" sz="1200">
                <a:solidFill>
                  <a:schemeClr val="dk1"/>
                </a:solidFill>
              </a:rPr>
              <a:t>Ensured consistent country–region mapping for geospatial (Kepler) layers.</a:t>
            </a:r>
            <a:endParaRPr b="1" sz="1200"/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We Did It:</a:t>
            </a:r>
            <a:endParaRPr sz="700"/>
          </a:p>
          <a:p>
            <a:pPr indent="-12700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Multi-stage fuzzy pipeline (token-sort, token-set, partial-ratio).</a:t>
            </a:r>
            <a:endParaRPr sz="700"/>
          </a:p>
          <a:p>
            <a:pPr indent="-12700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Cross-checked with:</a:t>
            </a:r>
            <a:endParaRPr sz="700"/>
          </a:p>
          <a:p>
            <a:pPr indent="-165100" lvl="2" marL="4953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⚬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ROR research institution registry</a:t>
            </a:r>
            <a:endParaRPr sz="700"/>
          </a:p>
          <a:p>
            <a:pPr indent="-12700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Fixed mismatches (e.g., "Lagos State Univ" → "Lagos State University").</a:t>
            </a:r>
            <a:endParaRPr sz="700"/>
          </a:p>
          <a:p>
            <a:pPr indent="0" lvl="0" marL="0" marR="0" rtl="0" algn="just">
              <a:lnSpc>
                <a:spcPct val="1218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Discipline Standardization</a:t>
            </a:r>
            <a:endParaRPr sz="700"/>
          </a:p>
          <a:p>
            <a:pPr indent="-101600" lvl="1" marL="215900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Scientific disciplines were free-text (e.g., “biochem”, “drug bio”).</a:t>
            </a:r>
            <a:endParaRPr sz="700"/>
          </a:p>
          <a:p>
            <a:pPr indent="-101600" lvl="1" marL="215900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•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Mapped them to standardized major categories using:</a:t>
            </a:r>
            <a:endParaRPr sz="700"/>
          </a:p>
          <a:p>
            <a:pPr indent="-139700" lvl="2" marL="431800" marR="0" rtl="0" algn="just">
              <a:lnSpc>
                <a:spcPct val="1400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⚬"/>
            </a:pPr>
            <a:r>
              <a:rPr b="0" i="0" lang="en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OECD → Web of Science (2022) mapping table.</a:t>
            </a:r>
            <a:endParaRPr sz="700"/>
          </a:p>
          <a:p>
            <a:pPr indent="-127000" lvl="1" marL="25400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Enabled aggregated Sankey flows &amp; discipline-level insights.</a:t>
            </a:r>
            <a:endParaRPr sz="700"/>
          </a:p>
          <a:p>
            <a:pPr indent="0" lvl="0" marL="0" marR="0" rtl="0" algn="just">
              <a:lnSpc>
                <a:spcPct val="1218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218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4001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8236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515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" name="Google Shape;144;p19"/>
          <p:cNvGrpSpPr/>
          <p:nvPr/>
        </p:nvGrpSpPr>
        <p:grpSpPr>
          <a:xfrm>
            <a:off x="0" y="204520"/>
            <a:ext cx="165825" cy="547320"/>
            <a:chOff x="0" y="-38100"/>
            <a:chExt cx="87350" cy="288306"/>
          </a:xfrm>
        </p:grpSpPr>
        <p:sp>
          <p:nvSpPr>
            <p:cNvPr id="145" name="Google Shape;145;p19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46" name="Google Shape;146;p19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7" name="Google Shape;147;p19"/>
          <p:cNvSpPr txBox="1"/>
          <p:nvPr/>
        </p:nvSpPr>
        <p:spPr>
          <a:xfrm>
            <a:off x="745050" y="640075"/>
            <a:ext cx="7716900" cy="44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25777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Added persistent, scrollable tooltips to improve readability and allow users to explore detailed metrics without losing hover focus.</a:t>
            </a:r>
            <a:endParaRPr sz="700"/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Implemented click-to-highlight flow paths so users can easily trace complete journeys across the Sankey diagram.</a:t>
            </a:r>
            <a:endParaRPr sz="700"/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Refined node spacing, color contrast, and white text labels to enhance legibility and reduce clutter across all Sankey layers.</a:t>
            </a:r>
            <a:endParaRPr sz="700"/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Corrected and standardized career-stage categories, workshop names, and discipline labels for a cleaner, more consistent dataset.</a:t>
            </a:r>
            <a:endParaRPr sz="700"/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Rebuilt the Kepler visualization using updated country coordinates and workshop mappings, resulting in a clearer and more accurate geographic flow map.</a:t>
            </a:r>
            <a:endParaRPr sz="700"/>
          </a:p>
          <a:p>
            <a:pPr indent="-133350" lvl="1" marL="27940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•"/>
            </a:pPr>
            <a:r>
              <a:rPr b="0" i="0" lang="en" sz="13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Improved overall interaction smoothness and layout responsiveness across both visualizations for a better user experience.</a:t>
            </a:r>
            <a:endParaRPr sz="700"/>
          </a:p>
          <a:p>
            <a:pPr indent="0" lvl="0" marL="0" marR="0" rtl="0" algn="just">
              <a:lnSpc>
                <a:spcPct val="14001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775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3833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8" name="Google Shape;148;p19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49" name="Google Shape;149;p19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50" name="Google Shape;150;p19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151" name="Google Shape;151;p19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152" name="Google Shape;152;p19"/>
          <p:cNvSpPr txBox="1"/>
          <p:nvPr/>
        </p:nvSpPr>
        <p:spPr>
          <a:xfrm>
            <a:off x="-81851" y="317183"/>
            <a:ext cx="5535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Upgrades from previous Iteration</a:t>
            </a:r>
            <a:endParaRPr sz="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AEA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0"/>
          <p:cNvGrpSpPr/>
          <p:nvPr/>
        </p:nvGrpSpPr>
        <p:grpSpPr>
          <a:xfrm>
            <a:off x="0" y="22827"/>
            <a:ext cx="165825" cy="491515"/>
            <a:chOff x="0" y="-38100"/>
            <a:chExt cx="87350" cy="258910"/>
          </a:xfrm>
        </p:grpSpPr>
        <p:sp>
          <p:nvSpPr>
            <p:cNvPr id="158" name="Google Shape;158;p20"/>
            <p:cNvSpPr/>
            <p:nvPr/>
          </p:nvSpPr>
          <p:spPr>
            <a:xfrm>
              <a:off x="0" y="0"/>
              <a:ext cx="87350" cy="220810"/>
            </a:xfrm>
            <a:custGeom>
              <a:rect b="b" l="l" r="r" t="t"/>
              <a:pathLst>
                <a:path extrusionOk="0" h="220810" w="87350">
                  <a:moveTo>
                    <a:pt x="0" y="0"/>
                  </a:moveTo>
                  <a:lnTo>
                    <a:pt x="87350" y="0"/>
                  </a:lnTo>
                  <a:lnTo>
                    <a:pt x="87350" y="220810"/>
                  </a:lnTo>
                  <a:lnTo>
                    <a:pt x="0" y="220810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59" name="Google Shape;159;p20"/>
            <p:cNvSpPr txBox="1"/>
            <p:nvPr/>
          </p:nvSpPr>
          <p:spPr>
            <a:xfrm>
              <a:off x="0" y="-38100"/>
              <a:ext cx="87300" cy="258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0" name="Google Shape;160;p20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61" name="Google Shape;161;p20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62" name="Google Shape;162;p20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3" name="Google Shape;163;p20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164" name="Google Shape;164;p20"/>
          <p:cNvSpPr/>
          <p:nvPr/>
        </p:nvSpPr>
        <p:spPr>
          <a:xfrm>
            <a:off x="753584" y="921625"/>
            <a:ext cx="3865619" cy="2941400"/>
          </a:xfrm>
          <a:custGeom>
            <a:rect b="b" l="l" r="r" t="t"/>
            <a:pathLst>
              <a:path extrusionOk="0" h="5882801" w="7731238">
                <a:moveTo>
                  <a:pt x="0" y="0"/>
                </a:moveTo>
                <a:lnTo>
                  <a:pt x="7731238" y="0"/>
                </a:lnTo>
                <a:lnTo>
                  <a:pt x="7731238" y="5882801"/>
                </a:lnTo>
                <a:lnTo>
                  <a:pt x="0" y="5882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189" r="-2699" t="0"/>
            </a:stretch>
          </a:blipFill>
          <a:ln>
            <a:noFill/>
          </a:ln>
        </p:spPr>
      </p:sp>
      <p:sp>
        <p:nvSpPr>
          <p:cNvPr id="165" name="Google Shape;165;p20"/>
          <p:cNvSpPr txBox="1"/>
          <p:nvPr/>
        </p:nvSpPr>
        <p:spPr>
          <a:xfrm>
            <a:off x="616750" y="102825"/>
            <a:ext cx="4967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Geospatial Visualization (</a:t>
            </a:r>
            <a:r>
              <a:rPr b="1" i="0" lang="en" sz="2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Kepler.gl)</a:t>
            </a:r>
            <a:endParaRPr sz="700"/>
          </a:p>
        </p:txBody>
      </p:sp>
      <p:sp>
        <p:nvSpPr>
          <p:cNvPr id="166" name="Google Shape;166;p20"/>
          <p:cNvSpPr txBox="1"/>
          <p:nvPr/>
        </p:nvSpPr>
        <p:spPr>
          <a:xfrm>
            <a:off x="4784550" y="514350"/>
            <a:ext cx="4049100" cy="455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28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27000" lvl="1" marL="254000" marR="0" rtl="0" algn="l">
              <a:lnSpc>
                <a:spcPct val="1399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map displays the geographic origins of workshop applicants, with arcs connecting each country to the workshop they applied to or attended.</a:t>
            </a:r>
            <a:endParaRPr sz="700"/>
          </a:p>
          <a:p>
            <a:pPr indent="-127000" lvl="1" marL="254000" marR="0" rtl="0" algn="l">
              <a:lnSpc>
                <a:spcPct val="1399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Arc </a:t>
            </a:r>
            <a:r>
              <a:rPr lang="en" sz="1200"/>
              <a:t>frequency </a:t>
            </a: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reflects participation volume—countries with stronger engagement show more prominent flows.</a:t>
            </a:r>
            <a:endParaRPr sz="700"/>
          </a:p>
          <a:p>
            <a:pPr indent="-127000" lvl="1" marL="254000" marR="0" rtl="0" algn="l">
              <a:lnSpc>
                <a:spcPct val="1399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Distinct colors differentiate the three workshops (Mali, Cameroon, Kenya), helping viewers compare regional reach across years.</a:t>
            </a:r>
            <a:endParaRPr sz="700"/>
          </a:p>
          <a:p>
            <a:pPr indent="-127000" lvl="1" marL="254000" marR="0" rtl="0" algn="l">
              <a:lnSpc>
                <a:spcPct val="1399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visualization highlights major contributor countries such as Nigeria, Benin, Botswana, and Ghana, showing clear cross-regional mobility.</a:t>
            </a:r>
            <a:endParaRPr sz="700"/>
          </a:p>
          <a:p>
            <a:pPr indent="-127000" lvl="1" marL="254000" marR="0" rtl="0" algn="l">
              <a:lnSpc>
                <a:spcPct val="1399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placing all flows on the African map, the figure reveals BioStruct-Africa’s expanding geographic footprint and the diversity of applicants engaging with each workshop.</a:t>
            </a:r>
            <a:endParaRPr sz="700"/>
          </a:p>
          <a:p>
            <a:pPr indent="0" lvl="0" marL="0" marR="0" rtl="0" algn="l">
              <a:lnSpc>
                <a:spcPct val="133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3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CE9E9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" name="Google Shape;171;p21"/>
          <p:cNvGrpSpPr/>
          <p:nvPr/>
        </p:nvGrpSpPr>
        <p:grpSpPr>
          <a:xfrm>
            <a:off x="0" y="204520"/>
            <a:ext cx="165825" cy="547320"/>
            <a:chOff x="0" y="-38100"/>
            <a:chExt cx="87350" cy="288306"/>
          </a:xfrm>
        </p:grpSpPr>
        <p:sp>
          <p:nvSpPr>
            <p:cNvPr id="172" name="Google Shape;172;p21"/>
            <p:cNvSpPr/>
            <p:nvPr/>
          </p:nvSpPr>
          <p:spPr>
            <a:xfrm>
              <a:off x="0" y="0"/>
              <a:ext cx="87350" cy="250206"/>
            </a:xfrm>
            <a:custGeom>
              <a:rect b="b" l="l" r="r" t="t"/>
              <a:pathLst>
                <a:path extrusionOk="0" h="250206" w="87350">
                  <a:moveTo>
                    <a:pt x="0" y="0"/>
                  </a:moveTo>
                  <a:lnTo>
                    <a:pt x="87350" y="0"/>
                  </a:lnTo>
                  <a:lnTo>
                    <a:pt x="87350" y="250206"/>
                  </a:lnTo>
                  <a:lnTo>
                    <a:pt x="0" y="250206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73" name="Google Shape;173;p21"/>
            <p:cNvSpPr txBox="1"/>
            <p:nvPr/>
          </p:nvSpPr>
          <p:spPr>
            <a:xfrm>
              <a:off x="0" y="-38100"/>
              <a:ext cx="87300" cy="288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4" name="Google Shape;174;p21"/>
          <p:cNvSpPr txBox="1"/>
          <p:nvPr/>
        </p:nvSpPr>
        <p:spPr>
          <a:xfrm>
            <a:off x="165825" y="3694650"/>
            <a:ext cx="376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" sz="1600">
                <a:solidFill>
                  <a:schemeClr val="dk1"/>
                </a:solidFill>
              </a:rPr>
              <a:t>Geospatial Visualization Before </a:t>
            </a:r>
            <a:endParaRPr sz="200">
              <a:solidFill>
                <a:schemeClr val="dk1"/>
              </a:solidFill>
            </a:endParaRPr>
          </a:p>
        </p:txBody>
      </p:sp>
      <p:grpSp>
        <p:nvGrpSpPr>
          <p:cNvPr id="175" name="Google Shape;175;p21"/>
          <p:cNvGrpSpPr/>
          <p:nvPr/>
        </p:nvGrpSpPr>
        <p:grpSpPr>
          <a:xfrm>
            <a:off x="-550420" y="4622403"/>
            <a:ext cx="9694369" cy="1106577"/>
            <a:chOff x="0" y="-38100"/>
            <a:chExt cx="5106600" cy="582900"/>
          </a:xfrm>
        </p:grpSpPr>
        <p:sp>
          <p:nvSpPr>
            <p:cNvPr id="176" name="Google Shape;176;p21"/>
            <p:cNvSpPr/>
            <p:nvPr/>
          </p:nvSpPr>
          <p:spPr>
            <a:xfrm>
              <a:off x="0" y="0"/>
              <a:ext cx="5106526" cy="544798"/>
            </a:xfrm>
            <a:custGeom>
              <a:rect b="b" l="l" r="r" t="t"/>
              <a:pathLst>
                <a:path extrusionOk="0" h="544798" w="5106526">
                  <a:moveTo>
                    <a:pt x="0" y="0"/>
                  </a:moveTo>
                  <a:lnTo>
                    <a:pt x="5106526" y="0"/>
                  </a:lnTo>
                  <a:lnTo>
                    <a:pt x="5106526" y="544798"/>
                  </a:lnTo>
                  <a:lnTo>
                    <a:pt x="0" y="544798"/>
                  </a:lnTo>
                  <a:close/>
                </a:path>
              </a:pathLst>
            </a:custGeom>
            <a:solidFill>
              <a:srgbClr val="990201"/>
            </a:solidFill>
            <a:ln>
              <a:noFill/>
            </a:ln>
          </p:spPr>
        </p:sp>
        <p:sp>
          <p:nvSpPr>
            <p:cNvPr id="177" name="Google Shape;177;p21"/>
            <p:cNvSpPr txBox="1"/>
            <p:nvPr/>
          </p:nvSpPr>
          <p:spPr>
            <a:xfrm>
              <a:off x="0" y="-38100"/>
              <a:ext cx="5106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5400" lIns="25400" spcFirstLastPara="1" rIns="25400" wrap="square" tIns="25400">
              <a:noAutofit/>
            </a:bodyPr>
            <a:lstStyle/>
            <a:p>
              <a:pPr indent="0" lvl="0" marL="0" marR="0" rtl="0" algn="ctr">
                <a:lnSpc>
                  <a:spcPct val="14001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endParaRPr sz="700"/>
            </a:p>
          </p:txBody>
        </p:sp>
      </p:grpSp>
      <p:sp>
        <p:nvSpPr>
          <p:cNvPr id="178" name="Google Shape;178;p21"/>
          <p:cNvSpPr/>
          <p:nvPr/>
        </p:nvSpPr>
        <p:spPr>
          <a:xfrm>
            <a:off x="457508" y="4182330"/>
            <a:ext cx="490311" cy="828057"/>
          </a:xfrm>
          <a:custGeom>
            <a:rect b="b" l="l" r="r" t="t"/>
            <a:pathLst>
              <a:path extrusionOk="0" h="1656114" w="980622">
                <a:moveTo>
                  <a:pt x="0" y="0"/>
                </a:moveTo>
                <a:lnTo>
                  <a:pt x="980622" y="0"/>
                </a:lnTo>
                <a:lnTo>
                  <a:pt x="980622" y="1656114"/>
                </a:lnTo>
                <a:lnTo>
                  <a:pt x="0" y="165611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9408" l="-42013" r="-1008733" t="-63358"/>
            </a:stretch>
          </a:blipFill>
          <a:ln>
            <a:noFill/>
          </a:ln>
        </p:spPr>
      </p:sp>
      <p:sp>
        <p:nvSpPr>
          <p:cNvPr id="179" name="Google Shape;179;p21"/>
          <p:cNvSpPr txBox="1"/>
          <p:nvPr/>
        </p:nvSpPr>
        <p:spPr>
          <a:xfrm>
            <a:off x="-81851" y="317183"/>
            <a:ext cx="5535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Upgrades from previous Iteration</a:t>
            </a:r>
            <a:endParaRPr sz="700"/>
          </a:p>
        </p:txBody>
      </p:sp>
      <p:sp>
        <p:nvSpPr>
          <p:cNvPr id="180" name="Google Shape;180;p21"/>
          <p:cNvSpPr/>
          <p:nvPr/>
        </p:nvSpPr>
        <p:spPr>
          <a:xfrm>
            <a:off x="4884250" y="317175"/>
            <a:ext cx="3962259" cy="3220834"/>
          </a:xfrm>
          <a:custGeom>
            <a:rect b="b" l="l" r="r" t="t"/>
            <a:pathLst>
              <a:path extrusionOk="0" h="5882801" w="7731238">
                <a:moveTo>
                  <a:pt x="0" y="0"/>
                </a:moveTo>
                <a:lnTo>
                  <a:pt x="7731238" y="0"/>
                </a:lnTo>
                <a:lnTo>
                  <a:pt x="7731238" y="5882801"/>
                </a:lnTo>
                <a:lnTo>
                  <a:pt x="0" y="588280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6189" r="-2699" t="0"/>
            </a:stretch>
          </a:blipFill>
          <a:ln>
            <a:noFill/>
          </a:ln>
        </p:spPr>
      </p:sp>
      <p:pic>
        <p:nvPicPr>
          <p:cNvPr id="181" name="Google Shape;181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0925" y="1239223"/>
            <a:ext cx="4488051" cy="212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1"/>
          <p:cNvSpPr txBox="1"/>
          <p:nvPr/>
        </p:nvSpPr>
        <p:spPr>
          <a:xfrm>
            <a:off x="5453450" y="3692300"/>
            <a:ext cx="30000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Geospatial Visualization After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